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2" r:id="rId5"/>
    <p:sldId id="264" r:id="rId6"/>
    <p:sldId id="268" r:id="rId7"/>
    <p:sldId id="271" r:id="rId8"/>
    <p:sldId id="273" r:id="rId9"/>
    <p:sldId id="276" r:id="rId10"/>
    <p:sldId id="279" r:id="rId11"/>
    <p:sldId id="283" r:id="rId12"/>
    <p:sldId id="286" r:id="rId13"/>
    <p:sldId id="287" r:id="rId14"/>
    <p:sldId id="289" r:id="rId15"/>
  </p:sldIdLst>
  <p:sldSz cx="18288000" cy="10287000"/>
  <p:notesSz cx="6858000" cy="9144000"/>
  <p:embeddedFontLst>
    <p:embeddedFont>
      <p:font typeface="Marcellus" panose="020E0602050203020307" pitchFamily="34" charset="0"/>
      <p:regular r:id="rId16"/>
    </p:embeddedFont>
    <p:embeddedFont>
      <p:font typeface="Tenor Sans" panose="02000000000000000000" pitchFamily="2" charset="77"/>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56"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2"/>
            <a:srcRect l="11879" t="15848" b="17129"/>
            <a:stretch>
              <a:fillRect/>
            </a:stretch>
          </p:blipFill>
          <p:spPr>
            <a:xfrm>
              <a:off x="0" y="0"/>
              <a:ext cx="21640800" cy="10972800"/>
            </a:xfrm>
            <a:prstGeom prst="rect">
              <a:avLst/>
            </a:prstGeom>
          </p:spPr>
        </p:pic>
      </p:grpSp>
      <p:grpSp>
        <p:nvGrpSpPr>
          <p:cNvPr id="4" name="Group 4"/>
          <p:cNvGrpSpPr/>
          <p:nvPr/>
        </p:nvGrpSpPr>
        <p:grpSpPr>
          <a:xfrm>
            <a:off x="3444682" y="3522987"/>
            <a:ext cx="11398636" cy="3241026"/>
            <a:chOff x="0" y="0"/>
            <a:chExt cx="3002110" cy="853603"/>
          </a:xfrm>
        </p:grpSpPr>
        <p:sp>
          <p:nvSpPr>
            <p:cNvPr id="5" name="Freeform 5"/>
            <p:cNvSpPr/>
            <p:nvPr/>
          </p:nvSpPr>
          <p:spPr>
            <a:xfrm>
              <a:off x="0" y="0"/>
              <a:ext cx="3002110" cy="853603"/>
            </a:xfrm>
            <a:custGeom>
              <a:avLst/>
              <a:gdLst/>
              <a:ahLst/>
              <a:cxnLst/>
              <a:rect l="l" t="t" r="r" b="b"/>
              <a:pathLst>
                <a:path w="3002110" h="853603">
                  <a:moveTo>
                    <a:pt x="0" y="0"/>
                  </a:moveTo>
                  <a:lnTo>
                    <a:pt x="3002110" y="0"/>
                  </a:lnTo>
                  <a:lnTo>
                    <a:pt x="3002110" y="853603"/>
                  </a:lnTo>
                  <a:lnTo>
                    <a:pt x="0" y="853603"/>
                  </a:lnTo>
                  <a:close/>
                </a:path>
              </a:pathLst>
            </a:custGeom>
            <a:solidFill>
              <a:srgbClr val="FFFFFF">
                <a:alpha val="89804"/>
              </a:srgbClr>
            </a:solidFill>
          </p:spPr>
          <p:txBody>
            <a:bodyPr/>
            <a:lstStyle/>
            <a:p>
              <a:endParaRPr lang="en-GB"/>
            </a:p>
          </p:txBody>
        </p:sp>
        <p:sp>
          <p:nvSpPr>
            <p:cNvPr id="6" name="TextBox 6"/>
            <p:cNvSpPr txBox="1"/>
            <p:nvPr/>
          </p:nvSpPr>
          <p:spPr>
            <a:xfrm>
              <a:off x="0" y="-38100"/>
              <a:ext cx="3002110" cy="89170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3335000" y="7353300"/>
            <a:ext cx="3673418" cy="1628775"/>
          </a:xfrm>
          <a:custGeom>
            <a:avLst/>
            <a:gdLst/>
            <a:ahLst/>
            <a:cxnLst/>
            <a:rect l="l" t="t" r="r" b="b"/>
            <a:pathLst>
              <a:path w="3939004" h="1900638">
                <a:moveTo>
                  <a:pt x="0" y="0"/>
                </a:moveTo>
                <a:lnTo>
                  <a:pt x="3939004" y="0"/>
                </a:lnTo>
                <a:lnTo>
                  <a:pt x="3939004" y="1900638"/>
                </a:lnTo>
                <a:lnTo>
                  <a:pt x="0" y="1900638"/>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5638800" y="5806922"/>
            <a:ext cx="7086600" cy="457498"/>
          </a:xfrm>
          <a:prstGeom prst="rect">
            <a:avLst/>
          </a:prstGeom>
        </p:spPr>
        <p:txBody>
          <a:bodyPr wrap="square" lIns="0" tIns="0" rIns="0" bIns="0" rtlCol="0" anchor="t">
            <a:spAutoFit/>
          </a:bodyPr>
          <a:lstStyle/>
          <a:p>
            <a:pPr algn="ctr">
              <a:lnSpc>
                <a:spcPts val="3920"/>
              </a:lnSpc>
            </a:pPr>
            <a:r>
              <a:rPr lang="en-US" sz="2400" spc="840" dirty="0">
                <a:solidFill>
                  <a:srgbClr val="000000"/>
                </a:solidFill>
                <a:latin typeface="Marcellus"/>
                <a:ea typeface="Marcellus"/>
                <a:cs typeface="Marcellus"/>
                <a:sym typeface="Marcellus"/>
              </a:rPr>
              <a:t>PHOTOGRAPHY CONTEST 2024</a:t>
            </a:r>
          </a:p>
        </p:txBody>
      </p:sp>
      <p:sp>
        <p:nvSpPr>
          <p:cNvPr id="9" name="TextBox 9"/>
          <p:cNvSpPr txBox="1"/>
          <p:nvPr/>
        </p:nvSpPr>
        <p:spPr>
          <a:xfrm>
            <a:off x="3781257" y="3841903"/>
            <a:ext cx="10725487" cy="1972912"/>
          </a:xfrm>
          <a:prstGeom prst="rect">
            <a:avLst/>
          </a:prstGeom>
        </p:spPr>
        <p:txBody>
          <a:bodyPr lIns="0" tIns="0" rIns="0" bIns="0" rtlCol="0" anchor="t">
            <a:spAutoFit/>
          </a:bodyPr>
          <a:lstStyle/>
          <a:p>
            <a:pPr algn="ctr">
              <a:lnSpc>
                <a:spcPts val="8017"/>
              </a:lnSpc>
            </a:pPr>
            <a:r>
              <a:rPr lang="en-US" sz="5400" spc="572" dirty="0">
                <a:solidFill>
                  <a:srgbClr val="000000"/>
                </a:solidFill>
                <a:latin typeface="Tenor Sans"/>
                <a:ea typeface="Tenor Sans"/>
                <a:cs typeface="Tenor Sans"/>
                <a:sym typeface="Tenor Sans"/>
              </a:rPr>
              <a:t>FRAMING MY CULTURAL HERITAGE RESULTS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25173" y="1965021"/>
            <a:ext cx="11301259" cy="6356958"/>
          </a:xfrm>
          <a:custGeom>
            <a:avLst/>
            <a:gdLst/>
            <a:ahLst/>
            <a:cxnLst/>
            <a:rect l="l" t="t" r="r" b="b"/>
            <a:pathLst>
              <a:path w="11301259" h="6356958">
                <a:moveTo>
                  <a:pt x="0" y="0"/>
                </a:moveTo>
                <a:lnTo>
                  <a:pt x="11301259" y="0"/>
                </a:lnTo>
                <a:lnTo>
                  <a:pt x="11301259" y="6356958"/>
                </a:lnTo>
                <a:lnTo>
                  <a:pt x="0" y="635695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8158729"/>
            <a:ext cx="7151794" cy="714170"/>
          </a:xfrm>
          <a:prstGeom prst="rect">
            <a:avLst/>
          </a:prstGeom>
        </p:spPr>
        <p:txBody>
          <a:bodyPr lIns="0" tIns="0" rIns="0" bIns="0" rtlCol="0" anchor="t">
            <a:spAutoFit/>
          </a:bodyPr>
          <a:lstStyle/>
          <a:p>
            <a:pPr algn="l">
              <a:lnSpc>
                <a:spcPts val="6430"/>
              </a:lnSpc>
            </a:pPr>
            <a:r>
              <a:rPr lang="en-US" sz="3000" spc="459" dirty="0">
                <a:solidFill>
                  <a:srgbClr val="000000"/>
                </a:solidFill>
                <a:latin typeface="Tenor Sans"/>
                <a:ea typeface="Tenor Sans"/>
                <a:cs typeface="Tenor Sans"/>
                <a:sym typeface="Tenor Sans"/>
              </a:rPr>
              <a:t>SUR, OMAN</a:t>
            </a:r>
          </a:p>
        </p:txBody>
      </p:sp>
      <p:sp>
        <p:nvSpPr>
          <p:cNvPr id="4" name="TextBox 4"/>
          <p:cNvSpPr txBox="1"/>
          <p:nvPr/>
        </p:nvSpPr>
        <p:spPr>
          <a:xfrm>
            <a:off x="856301" y="1740896"/>
            <a:ext cx="5313128" cy="6286016"/>
          </a:xfrm>
          <a:prstGeom prst="rect">
            <a:avLst/>
          </a:prstGeom>
        </p:spPr>
        <p:txBody>
          <a:bodyPr lIns="0" tIns="0" rIns="0" bIns="0" rtlCol="0" anchor="t">
            <a:spAutoFit/>
          </a:bodyPr>
          <a:lstStyle/>
          <a:p>
            <a:pPr algn="ctr">
              <a:lnSpc>
                <a:spcPts val="4543"/>
              </a:lnSpc>
            </a:pPr>
            <a:r>
              <a:rPr lang="en-US" sz="3245" dirty="0">
                <a:solidFill>
                  <a:srgbClr val="000000"/>
                </a:solidFill>
                <a:latin typeface="Marcellus"/>
                <a:ea typeface="Marcellus"/>
                <a:cs typeface="Marcellus"/>
                <a:sym typeface="Marcellus"/>
              </a:rPr>
              <a:t>TOURIST DESTINATIONS IN THE SULTANATE OF OMAN</a:t>
            </a:r>
          </a:p>
          <a:p>
            <a:pPr algn="ctr">
              <a:lnSpc>
                <a:spcPts val="3843"/>
              </a:lnSpc>
            </a:pPr>
            <a:r>
              <a:rPr lang="en-US" sz="2000" dirty="0">
                <a:solidFill>
                  <a:srgbClr val="000000"/>
                </a:solidFill>
                <a:latin typeface="Marcellus"/>
                <a:ea typeface="Marcellus"/>
                <a:cs typeface="Marcellus"/>
                <a:sym typeface="Marcellus"/>
              </a:rPr>
              <a:t>Photographer:</a:t>
            </a:r>
            <a:r>
              <a:rPr lang="en-US" sz="3245" dirty="0">
                <a:solidFill>
                  <a:srgbClr val="000000"/>
                </a:solidFill>
                <a:latin typeface="Marcellus"/>
                <a:ea typeface="Marcellus"/>
                <a:cs typeface="Marcellus"/>
                <a:sym typeface="Marcellus"/>
              </a:rPr>
              <a:t> </a:t>
            </a:r>
            <a:r>
              <a:rPr lang="en-US" sz="3000" b="1" dirty="0">
                <a:solidFill>
                  <a:srgbClr val="000000"/>
                </a:solidFill>
                <a:latin typeface="Marcellus"/>
                <a:ea typeface="Marcellus"/>
                <a:cs typeface="Marcellus"/>
                <a:sym typeface="Marcellus"/>
              </a:rPr>
              <a:t>Abdullah Abdulaziz Ahmed Al-</a:t>
            </a:r>
            <a:r>
              <a:rPr lang="en-US" sz="3000" b="1" dirty="0" err="1">
                <a:solidFill>
                  <a:srgbClr val="000000"/>
                </a:solidFill>
                <a:latin typeface="Marcellus"/>
                <a:ea typeface="Marcellus"/>
                <a:cs typeface="Marcellus"/>
                <a:sym typeface="Marcellus"/>
              </a:rPr>
              <a:t>Balushi</a:t>
            </a:r>
            <a:endParaRPr lang="en-US" sz="3000" b="1" dirty="0">
              <a:solidFill>
                <a:srgbClr val="000000"/>
              </a:solidFill>
              <a:latin typeface="Marcellus"/>
              <a:ea typeface="Marcellus"/>
              <a:cs typeface="Marcellus"/>
              <a:sym typeface="Marcellus"/>
            </a:endParaRPr>
          </a:p>
          <a:p>
            <a:pPr algn="l">
              <a:lnSpc>
                <a:spcPts val="4123"/>
              </a:lnSpc>
            </a:pPr>
            <a:endParaRPr lang="en-US" sz="2400" dirty="0">
              <a:solidFill>
                <a:srgbClr val="000000"/>
              </a:solidFill>
              <a:latin typeface="Marcellus"/>
              <a:ea typeface="Marcellus"/>
              <a:cs typeface="Marcellus"/>
              <a:sym typeface="Marcellus"/>
            </a:endParaRPr>
          </a:p>
          <a:p>
            <a:pPr algn="l">
              <a:lnSpc>
                <a:spcPts val="4123"/>
              </a:lnSpc>
            </a:pPr>
            <a:r>
              <a:rPr lang="en-US" sz="2400" dirty="0">
                <a:solidFill>
                  <a:srgbClr val="000000"/>
                </a:solidFill>
                <a:latin typeface="Marcellus"/>
                <a:ea typeface="Marcellus"/>
                <a:cs typeface="Marcellus"/>
                <a:sym typeface="Marcellus"/>
              </a:rPr>
              <a:t>The majestic landscape of Sur, Sultanate of Oman, where forts meet the rugged mountains and the sea, capturing the essence of this renowned trade hub.  The views that attract the attention of tourists every single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20391" y="789369"/>
            <a:ext cx="7252585" cy="8788722"/>
          </a:xfrm>
          <a:custGeom>
            <a:avLst/>
            <a:gdLst/>
            <a:ahLst/>
            <a:cxnLst/>
            <a:rect l="l" t="t" r="r" b="b"/>
            <a:pathLst>
              <a:path w="7252585" h="8788722">
                <a:moveTo>
                  <a:pt x="0" y="0"/>
                </a:moveTo>
                <a:lnTo>
                  <a:pt x="7252585" y="0"/>
                </a:lnTo>
                <a:lnTo>
                  <a:pt x="7252585" y="8788723"/>
                </a:lnTo>
                <a:lnTo>
                  <a:pt x="0" y="878872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256566" y="8222720"/>
            <a:ext cx="7151794" cy="1355371"/>
          </a:xfrm>
          <a:prstGeom prst="rect">
            <a:avLst/>
          </a:prstGeom>
        </p:spPr>
        <p:txBody>
          <a:bodyPr lIns="0" tIns="0" rIns="0" bIns="0" rtlCol="0" anchor="t">
            <a:spAutoFit/>
          </a:bodyPr>
          <a:lstStyle/>
          <a:p>
            <a:pPr algn="l">
              <a:lnSpc>
                <a:spcPts val="5590"/>
              </a:lnSpc>
            </a:pPr>
            <a:r>
              <a:rPr lang="en-US" sz="3000" spc="399" dirty="0">
                <a:solidFill>
                  <a:srgbClr val="000000"/>
                </a:solidFill>
                <a:latin typeface="Tenor Sans"/>
                <a:ea typeface="Tenor Sans"/>
                <a:cs typeface="Tenor Sans"/>
                <a:sym typeface="Tenor Sans"/>
              </a:rPr>
              <a:t>CONCENTRATION CAMP GRAVEYARD, SOUTH AFRICA</a:t>
            </a:r>
          </a:p>
        </p:txBody>
      </p:sp>
      <p:sp>
        <p:nvSpPr>
          <p:cNvPr id="4" name="TextBox 4"/>
          <p:cNvSpPr txBox="1"/>
          <p:nvPr/>
        </p:nvSpPr>
        <p:spPr>
          <a:xfrm>
            <a:off x="1028700" y="1669035"/>
            <a:ext cx="7607527" cy="5183150"/>
          </a:xfrm>
          <a:prstGeom prst="rect">
            <a:avLst/>
          </a:prstGeom>
        </p:spPr>
        <p:txBody>
          <a:bodyPr lIns="0" tIns="0" rIns="0" bIns="0" rtlCol="0" anchor="t">
            <a:spAutoFit/>
          </a:bodyPr>
          <a:lstStyle/>
          <a:p>
            <a:pPr algn="ctr">
              <a:lnSpc>
                <a:spcPts val="5503"/>
              </a:lnSpc>
            </a:pPr>
            <a:r>
              <a:rPr lang="en-US" sz="3500" dirty="0">
                <a:solidFill>
                  <a:srgbClr val="000000"/>
                </a:solidFill>
                <a:latin typeface="Marcellus"/>
                <a:ea typeface="Marcellus"/>
                <a:cs typeface="Marcellus"/>
                <a:sym typeface="Marcellus"/>
              </a:rPr>
              <a:t>REMEMBER OUR FORGOTTEN LEGENDS</a:t>
            </a:r>
          </a:p>
          <a:p>
            <a:pPr algn="ctr">
              <a:lnSpc>
                <a:spcPts val="5503"/>
              </a:lnSpc>
            </a:pPr>
            <a:r>
              <a:rPr lang="en-US" sz="2000" dirty="0">
                <a:solidFill>
                  <a:srgbClr val="000000"/>
                </a:solidFill>
                <a:latin typeface="Marcellus"/>
                <a:ea typeface="Marcellus"/>
                <a:cs typeface="Marcellus"/>
                <a:sym typeface="Marcellus"/>
              </a:rPr>
              <a:t>Photographer:</a:t>
            </a:r>
            <a:r>
              <a:rPr lang="en-US" sz="3931" dirty="0">
                <a:solidFill>
                  <a:srgbClr val="000000"/>
                </a:solidFill>
                <a:latin typeface="Marcellus"/>
                <a:ea typeface="Marcellus"/>
                <a:cs typeface="Marcellus"/>
                <a:sym typeface="Marcellus"/>
              </a:rPr>
              <a:t> </a:t>
            </a:r>
            <a:r>
              <a:rPr lang="en-US" sz="3000" b="1" dirty="0">
                <a:solidFill>
                  <a:srgbClr val="000000"/>
                </a:solidFill>
                <a:latin typeface="Marcellus"/>
                <a:ea typeface="Marcellus"/>
                <a:cs typeface="Marcellus"/>
                <a:sym typeface="Marcellus"/>
              </a:rPr>
              <a:t>Janco van der Merwe</a:t>
            </a:r>
          </a:p>
          <a:p>
            <a:pPr algn="l">
              <a:lnSpc>
                <a:spcPts val="4943"/>
              </a:lnSpc>
            </a:pPr>
            <a:endParaRPr lang="en-US" sz="2400" dirty="0">
              <a:solidFill>
                <a:srgbClr val="000000"/>
              </a:solidFill>
              <a:latin typeface="Marcellus"/>
              <a:ea typeface="Marcellus"/>
              <a:cs typeface="Marcellus"/>
              <a:sym typeface="Marcellus"/>
            </a:endParaRPr>
          </a:p>
          <a:p>
            <a:pPr algn="l">
              <a:lnSpc>
                <a:spcPts val="4943"/>
              </a:lnSpc>
            </a:pPr>
            <a:r>
              <a:rPr lang="en-US" sz="2400" dirty="0">
                <a:solidFill>
                  <a:srgbClr val="000000"/>
                </a:solidFill>
                <a:latin typeface="Marcellus"/>
                <a:ea typeface="Marcellus"/>
                <a:cs typeface="Marcellus"/>
                <a:sym typeface="Marcellus"/>
              </a:rPr>
              <a:t>This is a photo of a tombstone at a forgotten graveyard.  No tombstone has a name or description.  The only remembrance of the buried people and their legend is in bedtime stories.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59347" y="1028700"/>
            <a:ext cx="8323236" cy="8229600"/>
          </a:xfrm>
          <a:custGeom>
            <a:avLst/>
            <a:gdLst/>
            <a:ahLst/>
            <a:cxnLst/>
            <a:rect l="l" t="t" r="r" b="b"/>
            <a:pathLst>
              <a:path w="8323236" h="8229600">
                <a:moveTo>
                  <a:pt x="0" y="0"/>
                </a:moveTo>
                <a:lnTo>
                  <a:pt x="8323236" y="0"/>
                </a:lnTo>
                <a:lnTo>
                  <a:pt x="8323236" y="8229600"/>
                </a:lnTo>
                <a:lnTo>
                  <a:pt x="0" y="822960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46604" y="8553748"/>
            <a:ext cx="7151794" cy="704552"/>
          </a:xfrm>
          <a:prstGeom prst="rect">
            <a:avLst/>
          </a:prstGeom>
        </p:spPr>
        <p:txBody>
          <a:bodyPr lIns="0" tIns="0" rIns="0" bIns="0" rtlCol="0" anchor="t">
            <a:spAutoFit/>
          </a:bodyPr>
          <a:lstStyle/>
          <a:p>
            <a:pPr algn="l">
              <a:lnSpc>
                <a:spcPts val="6290"/>
              </a:lnSpc>
            </a:pPr>
            <a:r>
              <a:rPr lang="en-US" sz="3000" spc="449" dirty="0">
                <a:solidFill>
                  <a:srgbClr val="000000"/>
                </a:solidFill>
                <a:latin typeface="Tenor Sans"/>
                <a:ea typeface="Tenor Sans"/>
                <a:cs typeface="Tenor Sans"/>
                <a:sym typeface="Tenor Sans"/>
              </a:rPr>
              <a:t>DAR ES SALAAM, TANZANIA</a:t>
            </a:r>
          </a:p>
        </p:txBody>
      </p:sp>
      <p:sp>
        <p:nvSpPr>
          <p:cNvPr id="4" name="TextBox 4"/>
          <p:cNvSpPr txBox="1"/>
          <p:nvPr/>
        </p:nvSpPr>
        <p:spPr>
          <a:xfrm>
            <a:off x="722589" y="1729236"/>
            <a:ext cx="7799825" cy="5208798"/>
          </a:xfrm>
          <a:prstGeom prst="rect">
            <a:avLst/>
          </a:prstGeom>
        </p:spPr>
        <p:txBody>
          <a:bodyPr lIns="0" tIns="0" rIns="0" bIns="0" rtlCol="0" anchor="t">
            <a:spAutoFit/>
          </a:bodyPr>
          <a:lstStyle/>
          <a:p>
            <a:pPr algn="ctr">
              <a:lnSpc>
                <a:spcPts val="5362"/>
              </a:lnSpc>
            </a:pPr>
            <a:r>
              <a:rPr lang="en-US" sz="3500" dirty="0">
                <a:solidFill>
                  <a:srgbClr val="000000"/>
                </a:solidFill>
                <a:latin typeface="Marcellus"/>
                <a:ea typeface="Marcellus"/>
                <a:cs typeface="Marcellus"/>
                <a:sym typeface="Marcellus"/>
              </a:rPr>
              <a:t>TANZANIA TRADITIONAL FOOD PHOTO COMPETITION</a:t>
            </a:r>
          </a:p>
          <a:p>
            <a:pPr algn="ctr">
              <a:lnSpc>
                <a:spcPts val="5642"/>
              </a:lnSpc>
            </a:pPr>
            <a:r>
              <a:rPr lang="en-US" sz="2000" dirty="0">
                <a:solidFill>
                  <a:srgbClr val="000000"/>
                </a:solidFill>
                <a:latin typeface="Marcellus"/>
                <a:ea typeface="Marcellus"/>
                <a:cs typeface="Marcellus"/>
                <a:sym typeface="Marcellus"/>
              </a:rPr>
              <a:t>Photographer: </a:t>
            </a:r>
            <a:r>
              <a:rPr lang="en-US" sz="3000" b="1" dirty="0">
                <a:solidFill>
                  <a:srgbClr val="000000"/>
                </a:solidFill>
                <a:latin typeface="Marcellus"/>
                <a:ea typeface="Marcellus"/>
                <a:cs typeface="Marcellus"/>
                <a:sym typeface="Marcellus"/>
              </a:rPr>
              <a:t>Agnes </a:t>
            </a:r>
            <a:r>
              <a:rPr lang="en-US" sz="3000" b="1" dirty="0" err="1">
                <a:solidFill>
                  <a:srgbClr val="000000"/>
                </a:solidFill>
                <a:latin typeface="Marcellus"/>
                <a:ea typeface="Marcellus"/>
                <a:cs typeface="Marcellus"/>
                <a:sym typeface="Marcellus"/>
              </a:rPr>
              <a:t>Satura</a:t>
            </a:r>
            <a:endParaRPr lang="en-US" sz="3000" b="1" dirty="0">
              <a:solidFill>
                <a:srgbClr val="000000"/>
              </a:solidFill>
              <a:latin typeface="Marcellus"/>
              <a:ea typeface="Marcellus"/>
              <a:cs typeface="Marcellus"/>
              <a:sym typeface="Marcellus"/>
            </a:endParaRPr>
          </a:p>
          <a:p>
            <a:pPr algn="l">
              <a:lnSpc>
                <a:spcPts val="4102"/>
              </a:lnSpc>
            </a:pPr>
            <a:endParaRPr lang="en-US" sz="2400" dirty="0">
              <a:solidFill>
                <a:srgbClr val="000000"/>
              </a:solidFill>
              <a:latin typeface="Marcellus"/>
              <a:ea typeface="Marcellus"/>
              <a:cs typeface="Marcellus"/>
              <a:sym typeface="Marcellus"/>
            </a:endParaRPr>
          </a:p>
          <a:p>
            <a:pPr algn="l">
              <a:lnSpc>
                <a:spcPts val="4102"/>
              </a:lnSpc>
            </a:pPr>
            <a:r>
              <a:rPr lang="en-US" sz="2400" dirty="0">
                <a:solidFill>
                  <a:srgbClr val="000000"/>
                </a:solidFill>
                <a:latin typeface="Marcellus"/>
                <a:ea typeface="Marcellus"/>
                <a:cs typeface="Marcellus"/>
                <a:sym typeface="Marcellus"/>
              </a:rPr>
              <a:t>The photo shows the love, hospitality and passion that come from the people who have prepared the food as they prepared them for the visitors both local people and foreigners to enjoy and to </a:t>
            </a:r>
            <a:r>
              <a:rPr lang="en-US" sz="2400" dirty="0" err="1">
                <a:solidFill>
                  <a:srgbClr val="000000"/>
                </a:solidFill>
                <a:latin typeface="Marcellus"/>
                <a:ea typeface="Marcellus"/>
                <a:cs typeface="Marcellus"/>
                <a:sym typeface="Marcellus"/>
              </a:rPr>
              <a:t>honour</a:t>
            </a:r>
            <a:r>
              <a:rPr lang="en-US" sz="2400" dirty="0">
                <a:solidFill>
                  <a:srgbClr val="000000"/>
                </a:solidFill>
                <a:latin typeface="Marcellus"/>
                <a:ea typeface="Marcellus"/>
                <a:cs typeface="Marcellus"/>
                <a:sym typeface="Marcellus"/>
              </a:rPr>
              <a:t> the traditions from different cultures found in Tanzania.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2"/>
            <a:srcRect l="11879" t="15848" b="17129"/>
            <a:stretch>
              <a:fillRect/>
            </a:stretch>
          </p:blipFill>
          <p:spPr>
            <a:xfrm>
              <a:off x="0" y="0"/>
              <a:ext cx="21640800" cy="10972800"/>
            </a:xfrm>
            <a:prstGeom prst="rect">
              <a:avLst/>
            </a:prstGeom>
          </p:spPr>
        </p:pic>
      </p:grpSp>
      <p:grpSp>
        <p:nvGrpSpPr>
          <p:cNvPr id="4" name="Group 4"/>
          <p:cNvGrpSpPr/>
          <p:nvPr/>
        </p:nvGrpSpPr>
        <p:grpSpPr>
          <a:xfrm>
            <a:off x="3444682" y="3522987"/>
            <a:ext cx="11398636" cy="3241026"/>
            <a:chOff x="0" y="0"/>
            <a:chExt cx="3002110" cy="853603"/>
          </a:xfrm>
        </p:grpSpPr>
        <p:sp>
          <p:nvSpPr>
            <p:cNvPr id="5" name="Freeform 5"/>
            <p:cNvSpPr/>
            <p:nvPr/>
          </p:nvSpPr>
          <p:spPr>
            <a:xfrm>
              <a:off x="0" y="0"/>
              <a:ext cx="3002110" cy="853603"/>
            </a:xfrm>
            <a:custGeom>
              <a:avLst/>
              <a:gdLst/>
              <a:ahLst/>
              <a:cxnLst/>
              <a:rect l="l" t="t" r="r" b="b"/>
              <a:pathLst>
                <a:path w="3002110" h="853603">
                  <a:moveTo>
                    <a:pt x="0" y="0"/>
                  </a:moveTo>
                  <a:lnTo>
                    <a:pt x="3002110" y="0"/>
                  </a:lnTo>
                  <a:lnTo>
                    <a:pt x="3002110" y="853603"/>
                  </a:lnTo>
                  <a:lnTo>
                    <a:pt x="0" y="853603"/>
                  </a:lnTo>
                  <a:close/>
                </a:path>
              </a:pathLst>
            </a:custGeom>
            <a:solidFill>
              <a:srgbClr val="FFFFFF">
                <a:alpha val="89804"/>
              </a:srgbClr>
            </a:solidFill>
          </p:spPr>
          <p:txBody>
            <a:bodyPr/>
            <a:lstStyle/>
            <a:p>
              <a:endParaRPr lang="en-GB"/>
            </a:p>
          </p:txBody>
        </p:sp>
        <p:sp>
          <p:nvSpPr>
            <p:cNvPr id="6" name="TextBox 6"/>
            <p:cNvSpPr txBox="1"/>
            <p:nvPr/>
          </p:nvSpPr>
          <p:spPr>
            <a:xfrm>
              <a:off x="0" y="-38100"/>
              <a:ext cx="3002110" cy="89170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781257" y="3841903"/>
            <a:ext cx="10725487" cy="2104336"/>
          </a:xfrm>
          <a:prstGeom prst="rect">
            <a:avLst/>
          </a:prstGeom>
        </p:spPr>
        <p:txBody>
          <a:bodyPr lIns="0" tIns="0" rIns="0" bIns="0" rtlCol="0" anchor="t">
            <a:spAutoFit/>
          </a:bodyPr>
          <a:lstStyle/>
          <a:p>
            <a:pPr algn="ctr">
              <a:lnSpc>
                <a:spcPts val="8437"/>
              </a:lnSpc>
            </a:pPr>
            <a:r>
              <a:rPr lang="en-US" sz="6027" spc="602">
                <a:solidFill>
                  <a:srgbClr val="000000"/>
                </a:solidFill>
                <a:latin typeface="Tenor Sans"/>
                <a:ea typeface="Tenor Sans"/>
                <a:cs typeface="Tenor Sans"/>
                <a:sym typeface="Tenor Sans"/>
              </a:rPr>
              <a:t>THE WINNING PHOTOS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168254"/>
            <a:ext cx="5819433" cy="1429549"/>
          </a:xfrm>
          <a:prstGeom prst="rect">
            <a:avLst/>
          </a:prstGeom>
        </p:spPr>
        <p:txBody>
          <a:bodyPr lIns="0" tIns="0" rIns="0" bIns="0" rtlCol="0" anchor="t">
            <a:spAutoFit/>
          </a:bodyPr>
          <a:lstStyle/>
          <a:p>
            <a:pPr algn="l">
              <a:lnSpc>
                <a:spcPts val="5730"/>
              </a:lnSpc>
            </a:pPr>
            <a:r>
              <a:rPr lang="en-US" sz="4093" spc="409">
                <a:solidFill>
                  <a:srgbClr val="000000"/>
                </a:solidFill>
                <a:latin typeface="Tenor Sans"/>
                <a:ea typeface="Tenor Sans"/>
                <a:cs typeface="Tenor Sans"/>
                <a:sym typeface="Tenor Sans"/>
              </a:rPr>
              <a:t>INTERNATIONAL WINNERS</a:t>
            </a:r>
          </a:p>
        </p:txBody>
      </p:sp>
      <p:grpSp>
        <p:nvGrpSpPr>
          <p:cNvPr id="3" name="Group 3"/>
          <p:cNvGrpSpPr/>
          <p:nvPr/>
        </p:nvGrpSpPr>
        <p:grpSpPr>
          <a:xfrm>
            <a:off x="6504620" y="1619654"/>
            <a:ext cx="2083999" cy="1250677"/>
            <a:chOff x="0" y="0"/>
            <a:chExt cx="548872" cy="329396"/>
          </a:xfrm>
        </p:grpSpPr>
        <p:sp>
          <p:nvSpPr>
            <p:cNvPr id="4" name="Freeform 4"/>
            <p:cNvSpPr/>
            <p:nvPr/>
          </p:nvSpPr>
          <p:spPr>
            <a:xfrm>
              <a:off x="0" y="0"/>
              <a:ext cx="548872" cy="329396"/>
            </a:xfrm>
            <a:custGeom>
              <a:avLst/>
              <a:gdLst/>
              <a:ahLst/>
              <a:cxnLst/>
              <a:rect l="l" t="t" r="r" b="b"/>
              <a:pathLst>
                <a:path w="548872" h="329396">
                  <a:moveTo>
                    <a:pt x="0" y="0"/>
                  </a:moveTo>
                  <a:lnTo>
                    <a:pt x="548872" y="0"/>
                  </a:lnTo>
                  <a:lnTo>
                    <a:pt x="548872" y="329396"/>
                  </a:lnTo>
                  <a:lnTo>
                    <a:pt x="0" y="329396"/>
                  </a:lnTo>
                  <a:close/>
                </a:path>
              </a:pathLst>
            </a:custGeom>
            <a:solidFill>
              <a:srgbClr val="F6F6F6"/>
            </a:solidFill>
          </p:spPr>
          <p:txBody>
            <a:bodyPr/>
            <a:lstStyle/>
            <a:p>
              <a:endParaRPr lang="en-GB"/>
            </a:p>
          </p:txBody>
        </p:sp>
        <p:sp>
          <p:nvSpPr>
            <p:cNvPr id="5" name="TextBox 5"/>
            <p:cNvSpPr txBox="1"/>
            <p:nvPr/>
          </p:nvSpPr>
          <p:spPr>
            <a:xfrm>
              <a:off x="0" y="-38100"/>
              <a:ext cx="548872" cy="367496"/>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6349027" y="3551193"/>
            <a:ext cx="2323818" cy="1250677"/>
            <a:chOff x="0" y="0"/>
            <a:chExt cx="612034" cy="329396"/>
          </a:xfrm>
        </p:grpSpPr>
        <p:sp>
          <p:nvSpPr>
            <p:cNvPr id="7" name="Freeform 7"/>
            <p:cNvSpPr/>
            <p:nvPr/>
          </p:nvSpPr>
          <p:spPr>
            <a:xfrm>
              <a:off x="0" y="0"/>
              <a:ext cx="612034" cy="329396"/>
            </a:xfrm>
            <a:custGeom>
              <a:avLst/>
              <a:gdLst/>
              <a:ahLst/>
              <a:cxnLst/>
              <a:rect l="l" t="t" r="r" b="b"/>
              <a:pathLst>
                <a:path w="612034" h="329396">
                  <a:moveTo>
                    <a:pt x="0" y="0"/>
                  </a:moveTo>
                  <a:lnTo>
                    <a:pt x="612034" y="0"/>
                  </a:lnTo>
                  <a:lnTo>
                    <a:pt x="612034" y="329396"/>
                  </a:lnTo>
                  <a:lnTo>
                    <a:pt x="0" y="329396"/>
                  </a:lnTo>
                  <a:close/>
                </a:path>
              </a:pathLst>
            </a:custGeom>
            <a:solidFill>
              <a:srgbClr val="F6F6F6"/>
            </a:solidFill>
          </p:spPr>
          <p:txBody>
            <a:bodyPr/>
            <a:lstStyle/>
            <a:p>
              <a:endParaRPr lang="en-GB"/>
            </a:p>
          </p:txBody>
        </p:sp>
        <p:sp>
          <p:nvSpPr>
            <p:cNvPr id="8" name="TextBox 8"/>
            <p:cNvSpPr txBox="1"/>
            <p:nvPr/>
          </p:nvSpPr>
          <p:spPr>
            <a:xfrm>
              <a:off x="0" y="-38100"/>
              <a:ext cx="612034" cy="36749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349027" y="5778322"/>
            <a:ext cx="2155366" cy="1250677"/>
            <a:chOff x="0" y="0"/>
            <a:chExt cx="567668" cy="329396"/>
          </a:xfrm>
        </p:grpSpPr>
        <p:sp>
          <p:nvSpPr>
            <p:cNvPr id="10" name="Freeform 10"/>
            <p:cNvSpPr/>
            <p:nvPr/>
          </p:nvSpPr>
          <p:spPr>
            <a:xfrm>
              <a:off x="0" y="0"/>
              <a:ext cx="567668" cy="329396"/>
            </a:xfrm>
            <a:custGeom>
              <a:avLst/>
              <a:gdLst/>
              <a:ahLst/>
              <a:cxnLst/>
              <a:rect l="l" t="t" r="r" b="b"/>
              <a:pathLst>
                <a:path w="567668" h="329396">
                  <a:moveTo>
                    <a:pt x="0" y="0"/>
                  </a:moveTo>
                  <a:lnTo>
                    <a:pt x="567668" y="0"/>
                  </a:lnTo>
                  <a:lnTo>
                    <a:pt x="567668" y="329396"/>
                  </a:lnTo>
                  <a:lnTo>
                    <a:pt x="0" y="329396"/>
                  </a:lnTo>
                  <a:close/>
                </a:path>
              </a:pathLst>
            </a:custGeom>
            <a:solidFill>
              <a:srgbClr val="F6F6F6"/>
            </a:solidFill>
          </p:spPr>
          <p:txBody>
            <a:bodyPr/>
            <a:lstStyle/>
            <a:p>
              <a:endParaRPr lang="en-GB"/>
            </a:p>
          </p:txBody>
        </p:sp>
        <p:sp>
          <p:nvSpPr>
            <p:cNvPr id="11" name="TextBox 11"/>
            <p:cNvSpPr txBox="1"/>
            <p:nvPr/>
          </p:nvSpPr>
          <p:spPr>
            <a:xfrm>
              <a:off x="0" y="-38100"/>
              <a:ext cx="567668" cy="367496"/>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9824791" y="1959242"/>
            <a:ext cx="5762867" cy="923290"/>
          </a:xfrm>
          <a:prstGeom prst="rect">
            <a:avLst/>
          </a:prstGeom>
        </p:spPr>
        <p:txBody>
          <a:bodyPr lIns="0" tIns="0" rIns="0" bIns="0" rtlCol="0" anchor="t">
            <a:spAutoFit/>
          </a:bodyPr>
          <a:lstStyle/>
          <a:p>
            <a:pPr algn="l">
              <a:lnSpc>
                <a:spcPts val="4200"/>
              </a:lnSpc>
            </a:pPr>
            <a:r>
              <a:rPr lang="en-US" sz="3000" spc="900" dirty="0">
                <a:solidFill>
                  <a:srgbClr val="000000"/>
                </a:solidFill>
                <a:latin typeface="Marcellus"/>
                <a:ea typeface="Marcellus"/>
                <a:cs typeface="Marcellus"/>
                <a:sym typeface="Marcellus"/>
              </a:rPr>
              <a:t>INDIA</a:t>
            </a:r>
          </a:p>
          <a:p>
            <a:pPr algn="l">
              <a:lnSpc>
                <a:spcPts val="3220"/>
              </a:lnSpc>
            </a:pPr>
            <a:r>
              <a:rPr lang="en-US" sz="2300" spc="690" dirty="0">
                <a:solidFill>
                  <a:srgbClr val="000000"/>
                </a:solidFill>
                <a:latin typeface="Marcellus"/>
                <a:ea typeface="Marcellus"/>
                <a:cs typeface="Marcellus"/>
                <a:sym typeface="Marcellus"/>
              </a:rPr>
              <a:t>TANK MANAV NARESHBHAI</a:t>
            </a:r>
          </a:p>
        </p:txBody>
      </p:sp>
      <p:sp>
        <p:nvSpPr>
          <p:cNvPr id="13" name="TextBox 13"/>
          <p:cNvSpPr txBox="1"/>
          <p:nvPr/>
        </p:nvSpPr>
        <p:spPr>
          <a:xfrm>
            <a:off x="9824791" y="3882526"/>
            <a:ext cx="5171363" cy="941070"/>
          </a:xfrm>
          <a:prstGeom prst="rect">
            <a:avLst/>
          </a:prstGeom>
        </p:spPr>
        <p:txBody>
          <a:bodyPr lIns="0" tIns="0" rIns="0" bIns="0" rtlCol="0" anchor="t">
            <a:spAutoFit/>
          </a:bodyPr>
          <a:lstStyle/>
          <a:p>
            <a:pPr algn="l">
              <a:lnSpc>
                <a:spcPts val="4200"/>
              </a:lnSpc>
            </a:pPr>
            <a:r>
              <a:rPr lang="en-US" sz="3000" spc="900">
                <a:solidFill>
                  <a:srgbClr val="000000"/>
                </a:solidFill>
                <a:latin typeface="Marcellus"/>
                <a:ea typeface="Marcellus"/>
                <a:cs typeface="Marcellus"/>
                <a:sym typeface="Marcellus"/>
              </a:rPr>
              <a:t>JAMAICA</a:t>
            </a:r>
          </a:p>
          <a:p>
            <a:pPr algn="l">
              <a:lnSpc>
                <a:spcPts val="3360"/>
              </a:lnSpc>
            </a:pPr>
            <a:r>
              <a:rPr lang="en-US" sz="2400" spc="720">
                <a:solidFill>
                  <a:srgbClr val="000000"/>
                </a:solidFill>
                <a:latin typeface="Marcellus"/>
                <a:ea typeface="Marcellus"/>
                <a:cs typeface="Marcellus"/>
                <a:sym typeface="Marcellus"/>
              </a:rPr>
              <a:t>JORDAN WILLORY</a:t>
            </a:r>
          </a:p>
        </p:txBody>
      </p:sp>
      <p:sp>
        <p:nvSpPr>
          <p:cNvPr id="14" name="TextBox 14"/>
          <p:cNvSpPr txBox="1"/>
          <p:nvPr/>
        </p:nvSpPr>
        <p:spPr>
          <a:xfrm>
            <a:off x="9824791" y="6117911"/>
            <a:ext cx="5762867" cy="941070"/>
          </a:xfrm>
          <a:prstGeom prst="rect">
            <a:avLst/>
          </a:prstGeom>
        </p:spPr>
        <p:txBody>
          <a:bodyPr lIns="0" tIns="0" rIns="0" bIns="0" rtlCol="0" anchor="t">
            <a:spAutoFit/>
          </a:bodyPr>
          <a:lstStyle/>
          <a:p>
            <a:pPr algn="l">
              <a:lnSpc>
                <a:spcPts val="4200"/>
              </a:lnSpc>
            </a:pPr>
            <a:r>
              <a:rPr lang="en-US" sz="3000" spc="900" dirty="0">
                <a:solidFill>
                  <a:srgbClr val="000000"/>
                </a:solidFill>
                <a:latin typeface="Marcellus"/>
                <a:ea typeface="Marcellus"/>
                <a:cs typeface="Marcellus"/>
                <a:sym typeface="Marcellus"/>
              </a:rPr>
              <a:t>SOUTH AFRICA</a:t>
            </a:r>
          </a:p>
          <a:p>
            <a:pPr algn="l">
              <a:lnSpc>
                <a:spcPts val="3360"/>
              </a:lnSpc>
            </a:pPr>
            <a:r>
              <a:rPr lang="en-US" sz="2400" spc="720" dirty="0">
                <a:solidFill>
                  <a:srgbClr val="000000"/>
                </a:solidFill>
                <a:latin typeface="Marcellus"/>
                <a:ea typeface="Marcellus"/>
                <a:cs typeface="Marcellus"/>
                <a:sym typeface="Marcellus"/>
              </a:rPr>
              <a:t>JANCO VAN DER MERWE</a:t>
            </a:r>
          </a:p>
        </p:txBody>
      </p:sp>
      <p:sp>
        <p:nvSpPr>
          <p:cNvPr id="15" name="TextBox 15"/>
          <p:cNvSpPr txBox="1"/>
          <p:nvPr/>
        </p:nvSpPr>
        <p:spPr>
          <a:xfrm>
            <a:off x="6848133" y="1959242"/>
            <a:ext cx="1500666" cy="514350"/>
          </a:xfrm>
          <a:prstGeom prst="rect">
            <a:avLst/>
          </a:prstGeom>
        </p:spPr>
        <p:txBody>
          <a:bodyPr lIns="0" tIns="0" rIns="0" bIns="0" rtlCol="0" anchor="t">
            <a:spAutoFit/>
          </a:bodyPr>
          <a:lstStyle/>
          <a:p>
            <a:pPr algn="ctr">
              <a:lnSpc>
                <a:spcPts val="4200"/>
              </a:lnSpc>
            </a:pPr>
            <a:r>
              <a:rPr lang="en-US" sz="3000" spc="900">
                <a:solidFill>
                  <a:srgbClr val="000000"/>
                </a:solidFill>
                <a:latin typeface="Marcellus"/>
                <a:ea typeface="Marcellus"/>
                <a:cs typeface="Marcellus"/>
                <a:sym typeface="Marcellus"/>
              </a:rPr>
              <a:t>FIRST</a:t>
            </a:r>
          </a:p>
        </p:txBody>
      </p:sp>
      <p:sp>
        <p:nvSpPr>
          <p:cNvPr id="16" name="TextBox 16"/>
          <p:cNvSpPr txBox="1"/>
          <p:nvPr/>
        </p:nvSpPr>
        <p:spPr>
          <a:xfrm>
            <a:off x="6433253" y="3908562"/>
            <a:ext cx="2155366" cy="488315"/>
          </a:xfrm>
          <a:prstGeom prst="rect">
            <a:avLst/>
          </a:prstGeom>
        </p:spPr>
        <p:txBody>
          <a:bodyPr lIns="0" tIns="0" rIns="0" bIns="0" rtlCol="0" anchor="t">
            <a:spAutoFit/>
          </a:bodyPr>
          <a:lstStyle/>
          <a:p>
            <a:pPr algn="ctr">
              <a:lnSpc>
                <a:spcPts val="4060"/>
              </a:lnSpc>
            </a:pPr>
            <a:r>
              <a:rPr lang="en-US" sz="2900" spc="870">
                <a:solidFill>
                  <a:srgbClr val="000000"/>
                </a:solidFill>
                <a:latin typeface="Marcellus"/>
                <a:ea typeface="Marcellus"/>
                <a:cs typeface="Marcellus"/>
                <a:sym typeface="Marcellus"/>
              </a:rPr>
              <a:t>SECOND</a:t>
            </a:r>
          </a:p>
        </p:txBody>
      </p:sp>
      <p:sp>
        <p:nvSpPr>
          <p:cNvPr id="17" name="TextBox 17"/>
          <p:cNvSpPr txBox="1"/>
          <p:nvPr/>
        </p:nvSpPr>
        <p:spPr>
          <a:xfrm>
            <a:off x="6504620" y="6117911"/>
            <a:ext cx="1844179" cy="514350"/>
          </a:xfrm>
          <a:prstGeom prst="rect">
            <a:avLst/>
          </a:prstGeom>
        </p:spPr>
        <p:txBody>
          <a:bodyPr lIns="0" tIns="0" rIns="0" bIns="0" rtlCol="0" anchor="t">
            <a:spAutoFit/>
          </a:bodyPr>
          <a:lstStyle/>
          <a:p>
            <a:pPr algn="ctr">
              <a:lnSpc>
                <a:spcPts val="4200"/>
              </a:lnSpc>
            </a:pPr>
            <a:r>
              <a:rPr lang="en-US" sz="3000" spc="900">
                <a:solidFill>
                  <a:srgbClr val="000000"/>
                </a:solidFill>
                <a:latin typeface="Marcellus"/>
                <a:ea typeface="Marcellus"/>
                <a:cs typeface="Marcellus"/>
                <a:sym typeface="Marcellus"/>
              </a:rPr>
              <a:t>THIRD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1593" y="1799223"/>
            <a:ext cx="7151794" cy="1146976"/>
          </a:xfrm>
          <a:prstGeom prst="rect">
            <a:avLst/>
          </a:prstGeom>
        </p:spPr>
        <p:txBody>
          <a:bodyPr lIns="0" tIns="0" rIns="0" bIns="0" rtlCol="0" anchor="t">
            <a:spAutoFit/>
          </a:bodyPr>
          <a:lstStyle/>
          <a:p>
            <a:pPr algn="ctr">
              <a:lnSpc>
                <a:spcPts val="9230"/>
              </a:lnSpc>
            </a:pPr>
            <a:r>
              <a:rPr lang="en-US" sz="6593" spc="659">
                <a:solidFill>
                  <a:srgbClr val="000000"/>
                </a:solidFill>
                <a:latin typeface="Tenor Sans"/>
                <a:ea typeface="Tenor Sans"/>
                <a:cs typeface="Tenor Sans"/>
                <a:sym typeface="Tenor Sans"/>
              </a:rPr>
              <a:t>OBJECTIVE</a:t>
            </a:r>
          </a:p>
        </p:txBody>
      </p:sp>
      <p:sp>
        <p:nvSpPr>
          <p:cNvPr id="3" name="TextBox 3"/>
          <p:cNvSpPr txBox="1"/>
          <p:nvPr/>
        </p:nvSpPr>
        <p:spPr>
          <a:xfrm>
            <a:off x="829840" y="4113203"/>
            <a:ext cx="8115300" cy="4659161"/>
          </a:xfrm>
          <a:prstGeom prst="rect">
            <a:avLst/>
          </a:prstGeom>
        </p:spPr>
        <p:txBody>
          <a:bodyPr lIns="0" tIns="0" rIns="0" bIns="0" rtlCol="0" anchor="t">
            <a:spAutoFit/>
          </a:bodyPr>
          <a:lstStyle/>
          <a:p>
            <a:pPr algn="l">
              <a:lnSpc>
                <a:spcPts val="4479"/>
              </a:lnSpc>
            </a:pPr>
            <a:r>
              <a:rPr lang="en-US" sz="3199" dirty="0">
                <a:solidFill>
                  <a:srgbClr val="000000"/>
                </a:solidFill>
                <a:latin typeface="Marcellus"/>
                <a:ea typeface="Marcellus"/>
                <a:cs typeface="Marcellus"/>
                <a:sym typeface="Marcellus"/>
              </a:rPr>
              <a:t>To capture a special cultural aspect of a student’s community, city or country which will attract or engage people to want to visit that place. The photo should entice people to want to know more or see themselves in that place. An explanatory caption is required.</a:t>
            </a:r>
          </a:p>
          <a:p>
            <a:pPr algn="l">
              <a:lnSpc>
                <a:spcPts val="5319"/>
              </a:lnSpc>
            </a:pPr>
            <a:endParaRPr lang="en-US" sz="3199" dirty="0">
              <a:solidFill>
                <a:srgbClr val="000000"/>
              </a:solidFill>
              <a:latin typeface="Marcellus"/>
              <a:ea typeface="Marcellus"/>
              <a:cs typeface="Marcellus"/>
              <a:sym typeface="Marcellus"/>
            </a:endParaRPr>
          </a:p>
        </p:txBody>
      </p:sp>
      <p:grpSp>
        <p:nvGrpSpPr>
          <p:cNvPr id="4" name="Group 4"/>
          <p:cNvGrpSpPr/>
          <p:nvPr/>
        </p:nvGrpSpPr>
        <p:grpSpPr>
          <a:xfrm>
            <a:off x="9144000" y="1028700"/>
            <a:ext cx="4922824" cy="8229600"/>
            <a:chOff x="0" y="0"/>
            <a:chExt cx="6563765" cy="10972800"/>
          </a:xfrm>
        </p:grpSpPr>
        <p:pic>
          <p:nvPicPr>
            <p:cNvPr id="5" name="Picture 5"/>
            <p:cNvPicPr>
              <a:picLocks noChangeAspect="1"/>
            </p:cNvPicPr>
            <p:nvPr/>
          </p:nvPicPr>
          <p:blipFill>
            <a:blip r:embed="rId2"/>
            <a:srcRect l="30895" r="30895"/>
            <a:stretch>
              <a:fillRect/>
            </a:stretch>
          </p:blipFill>
          <p:spPr>
            <a:xfrm>
              <a:off x="0" y="0"/>
              <a:ext cx="6563765" cy="10972800"/>
            </a:xfrm>
            <a:prstGeom prst="rect">
              <a:avLst/>
            </a:prstGeom>
          </p:spPr>
        </p:pic>
      </p:grpSp>
      <p:grpSp>
        <p:nvGrpSpPr>
          <p:cNvPr id="6" name="Group 6"/>
          <p:cNvGrpSpPr/>
          <p:nvPr/>
        </p:nvGrpSpPr>
        <p:grpSpPr>
          <a:xfrm>
            <a:off x="14563871" y="1028700"/>
            <a:ext cx="5170705" cy="8229600"/>
            <a:chOff x="0" y="0"/>
            <a:chExt cx="6894273" cy="10972800"/>
          </a:xfrm>
        </p:grpSpPr>
        <p:pic>
          <p:nvPicPr>
            <p:cNvPr id="7" name="Picture 7"/>
            <p:cNvPicPr>
              <a:picLocks noChangeAspect="1"/>
            </p:cNvPicPr>
            <p:nvPr/>
          </p:nvPicPr>
          <p:blipFill>
            <a:blip r:embed="rId3"/>
            <a:srcRect l="10730" r="10730"/>
            <a:stretch>
              <a:fillRect/>
            </a:stretch>
          </p:blipFill>
          <p:spPr>
            <a:xfrm>
              <a:off x="0" y="0"/>
              <a:ext cx="6894273" cy="1097280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2"/>
            <a:srcRect l="11879" t="15848" b="17129"/>
            <a:stretch>
              <a:fillRect/>
            </a:stretch>
          </p:blipFill>
          <p:spPr>
            <a:xfrm>
              <a:off x="0" y="0"/>
              <a:ext cx="21640800" cy="10972800"/>
            </a:xfrm>
            <a:prstGeom prst="rect">
              <a:avLst/>
            </a:prstGeom>
          </p:spPr>
        </p:pic>
      </p:grpSp>
      <p:grpSp>
        <p:nvGrpSpPr>
          <p:cNvPr id="4" name="Group 4"/>
          <p:cNvGrpSpPr/>
          <p:nvPr/>
        </p:nvGrpSpPr>
        <p:grpSpPr>
          <a:xfrm>
            <a:off x="3444682" y="3522987"/>
            <a:ext cx="11398636" cy="3241026"/>
            <a:chOff x="0" y="0"/>
            <a:chExt cx="3002110" cy="853603"/>
          </a:xfrm>
        </p:grpSpPr>
        <p:sp>
          <p:nvSpPr>
            <p:cNvPr id="5" name="Freeform 5"/>
            <p:cNvSpPr/>
            <p:nvPr/>
          </p:nvSpPr>
          <p:spPr>
            <a:xfrm>
              <a:off x="0" y="0"/>
              <a:ext cx="3002110" cy="853603"/>
            </a:xfrm>
            <a:custGeom>
              <a:avLst/>
              <a:gdLst/>
              <a:ahLst/>
              <a:cxnLst/>
              <a:rect l="l" t="t" r="r" b="b"/>
              <a:pathLst>
                <a:path w="3002110" h="853603">
                  <a:moveTo>
                    <a:pt x="0" y="0"/>
                  </a:moveTo>
                  <a:lnTo>
                    <a:pt x="3002110" y="0"/>
                  </a:lnTo>
                  <a:lnTo>
                    <a:pt x="3002110" y="853603"/>
                  </a:lnTo>
                  <a:lnTo>
                    <a:pt x="0" y="853603"/>
                  </a:lnTo>
                  <a:close/>
                </a:path>
              </a:pathLst>
            </a:custGeom>
            <a:solidFill>
              <a:srgbClr val="FFFFFF">
                <a:alpha val="89804"/>
              </a:srgbClr>
            </a:solidFill>
          </p:spPr>
          <p:txBody>
            <a:bodyPr/>
            <a:lstStyle/>
            <a:p>
              <a:endParaRPr lang="en-GB"/>
            </a:p>
          </p:txBody>
        </p:sp>
        <p:sp>
          <p:nvSpPr>
            <p:cNvPr id="6" name="TextBox 6"/>
            <p:cNvSpPr txBox="1"/>
            <p:nvPr/>
          </p:nvSpPr>
          <p:spPr>
            <a:xfrm>
              <a:off x="0" y="-38100"/>
              <a:ext cx="3002110" cy="89170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781257" y="4594591"/>
            <a:ext cx="10725487" cy="1006109"/>
          </a:xfrm>
          <a:prstGeom prst="rect">
            <a:avLst/>
          </a:prstGeom>
        </p:spPr>
        <p:txBody>
          <a:bodyPr lIns="0" tIns="0" rIns="0" bIns="0" rtlCol="0" anchor="t">
            <a:spAutoFit/>
          </a:bodyPr>
          <a:lstStyle/>
          <a:p>
            <a:pPr algn="ctr">
              <a:lnSpc>
                <a:spcPts val="8437"/>
              </a:lnSpc>
            </a:pPr>
            <a:r>
              <a:rPr lang="en-US" sz="6027" spc="602" dirty="0">
                <a:solidFill>
                  <a:srgbClr val="000000"/>
                </a:solidFill>
                <a:latin typeface="Tenor Sans"/>
                <a:ea typeface="Tenor Sans"/>
                <a:cs typeface="Tenor Sans"/>
                <a:sym typeface="Tenor Sans"/>
              </a:rPr>
              <a:t>NATIONAL WINNERS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81487" y="1448396"/>
            <a:ext cx="10149272" cy="7459715"/>
          </a:xfrm>
          <a:custGeom>
            <a:avLst/>
            <a:gdLst/>
            <a:ahLst/>
            <a:cxnLst/>
            <a:rect l="l" t="t" r="r" b="b"/>
            <a:pathLst>
              <a:path w="10149272" h="7459715">
                <a:moveTo>
                  <a:pt x="0" y="0"/>
                </a:moveTo>
                <a:lnTo>
                  <a:pt x="10149272" y="0"/>
                </a:lnTo>
                <a:lnTo>
                  <a:pt x="10149272" y="7459715"/>
                </a:lnTo>
                <a:lnTo>
                  <a:pt x="0" y="7459715"/>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8508121"/>
            <a:ext cx="7151794" cy="637226"/>
          </a:xfrm>
          <a:prstGeom prst="rect">
            <a:avLst/>
          </a:prstGeom>
        </p:spPr>
        <p:txBody>
          <a:bodyPr lIns="0" tIns="0" rIns="0" bIns="0" rtlCol="0" anchor="t">
            <a:spAutoFit/>
          </a:bodyPr>
          <a:lstStyle/>
          <a:p>
            <a:pPr algn="l">
              <a:lnSpc>
                <a:spcPts val="5590"/>
              </a:lnSpc>
            </a:pPr>
            <a:r>
              <a:rPr lang="en-US" sz="3000" spc="399" dirty="0">
                <a:solidFill>
                  <a:srgbClr val="000000"/>
                </a:solidFill>
                <a:latin typeface="Tenor Sans"/>
                <a:ea typeface="Tenor Sans"/>
                <a:cs typeface="Tenor Sans"/>
                <a:sym typeface="Tenor Sans"/>
              </a:rPr>
              <a:t>RUE DU CHATEAU, FRANCE</a:t>
            </a:r>
          </a:p>
        </p:txBody>
      </p:sp>
      <p:sp>
        <p:nvSpPr>
          <p:cNvPr id="4" name="TextBox 4"/>
          <p:cNvSpPr txBox="1"/>
          <p:nvPr/>
        </p:nvSpPr>
        <p:spPr>
          <a:xfrm>
            <a:off x="1028700" y="1460266"/>
            <a:ext cx="6422168" cy="6385402"/>
          </a:xfrm>
          <a:prstGeom prst="rect">
            <a:avLst/>
          </a:prstGeom>
        </p:spPr>
        <p:txBody>
          <a:bodyPr lIns="0" tIns="0" rIns="0" bIns="0" rtlCol="0" anchor="t">
            <a:spAutoFit/>
          </a:bodyPr>
          <a:lstStyle/>
          <a:p>
            <a:pPr algn="ctr">
              <a:lnSpc>
                <a:spcPts val="5345"/>
              </a:lnSpc>
            </a:pPr>
            <a:r>
              <a:rPr lang="en-US" sz="3500" dirty="0">
                <a:solidFill>
                  <a:srgbClr val="000000"/>
                </a:solidFill>
                <a:latin typeface="Marcellus"/>
                <a:ea typeface="Marcellus"/>
                <a:cs typeface="Marcellus"/>
                <a:sym typeface="Marcellus"/>
              </a:rPr>
              <a:t>LA PORTE DU CHATEAU DE ROCHEFORT-EN-TERRE</a:t>
            </a:r>
          </a:p>
          <a:p>
            <a:pPr algn="ctr">
              <a:lnSpc>
                <a:spcPts val="5345"/>
              </a:lnSpc>
            </a:pPr>
            <a:r>
              <a:rPr lang="en-US" sz="2000" b="1" dirty="0">
                <a:solidFill>
                  <a:srgbClr val="000000"/>
                </a:solidFill>
                <a:latin typeface="Marcellus"/>
                <a:ea typeface="Marcellus"/>
                <a:cs typeface="Marcellus"/>
                <a:sym typeface="Marcellus"/>
              </a:rPr>
              <a:t>Photographer:</a:t>
            </a:r>
            <a:r>
              <a:rPr lang="en-US" sz="3000" b="1" dirty="0">
                <a:solidFill>
                  <a:srgbClr val="000000"/>
                </a:solidFill>
                <a:latin typeface="Marcellus"/>
                <a:ea typeface="Marcellus"/>
                <a:cs typeface="Marcellus"/>
                <a:sym typeface="Marcellus"/>
              </a:rPr>
              <a:t> Perrine </a:t>
            </a:r>
            <a:r>
              <a:rPr lang="en-US" sz="3000" b="1" dirty="0" err="1">
                <a:solidFill>
                  <a:srgbClr val="000000"/>
                </a:solidFill>
                <a:latin typeface="Marcellus"/>
                <a:ea typeface="Marcellus"/>
                <a:cs typeface="Marcellus"/>
                <a:sym typeface="Marcellus"/>
              </a:rPr>
              <a:t>Queverdo</a:t>
            </a:r>
            <a:endParaRPr lang="en-US" sz="3000" b="1" dirty="0">
              <a:solidFill>
                <a:srgbClr val="000000"/>
              </a:solidFill>
              <a:latin typeface="Marcellus"/>
              <a:ea typeface="Marcellus"/>
              <a:cs typeface="Marcellus"/>
              <a:sym typeface="Marcellus"/>
            </a:endParaRPr>
          </a:p>
          <a:p>
            <a:pPr algn="l">
              <a:lnSpc>
                <a:spcPts val="3841"/>
              </a:lnSpc>
            </a:pPr>
            <a:endParaRPr lang="en-US" sz="2400" dirty="0">
              <a:solidFill>
                <a:srgbClr val="000000"/>
              </a:solidFill>
              <a:latin typeface="Marcellus"/>
              <a:ea typeface="Marcellus"/>
              <a:cs typeface="Marcellus"/>
              <a:sym typeface="Marcellus"/>
            </a:endParaRPr>
          </a:p>
          <a:p>
            <a:pPr algn="l">
              <a:lnSpc>
                <a:spcPts val="3841"/>
              </a:lnSpc>
            </a:pPr>
            <a:r>
              <a:rPr lang="en-US" sz="2400" dirty="0">
                <a:solidFill>
                  <a:srgbClr val="000000"/>
                </a:solidFill>
                <a:latin typeface="Marcellus"/>
                <a:ea typeface="Marcellus"/>
                <a:cs typeface="Marcellus"/>
                <a:sym typeface="Marcellus"/>
              </a:rPr>
              <a:t>Culture and Heritage. The Chateau de Rochefort-En-</a:t>
            </a:r>
            <a:r>
              <a:rPr lang="en-US" sz="2400" dirty="0" err="1">
                <a:solidFill>
                  <a:srgbClr val="000000"/>
                </a:solidFill>
                <a:latin typeface="Marcellus"/>
                <a:ea typeface="Marcellus"/>
                <a:cs typeface="Marcellus"/>
                <a:sym typeface="Marcellus"/>
              </a:rPr>
              <a:t>Terrs</a:t>
            </a:r>
            <a:r>
              <a:rPr lang="en-US" sz="2400" dirty="0">
                <a:solidFill>
                  <a:srgbClr val="000000"/>
                </a:solidFill>
                <a:latin typeface="Marcellus"/>
                <a:ea typeface="Marcellus"/>
                <a:cs typeface="Marcellus"/>
                <a:sym typeface="Marcellus"/>
              </a:rPr>
              <a:t> is home to the ruins of a medieval fortress (12th century). The grounds of the castle, known as “The Painters’ Garden” are now a bird sanctuary and has been awarded the LPO (League for the Protection of Birds) label.  The Chateau has been owned by the town since 2013.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48438" y="1085850"/>
            <a:ext cx="9944253" cy="7433329"/>
          </a:xfrm>
          <a:custGeom>
            <a:avLst/>
            <a:gdLst/>
            <a:ahLst/>
            <a:cxnLst/>
            <a:rect l="l" t="t" r="r" b="b"/>
            <a:pathLst>
              <a:path w="9944253" h="7433329">
                <a:moveTo>
                  <a:pt x="0" y="0"/>
                </a:moveTo>
                <a:lnTo>
                  <a:pt x="9944253" y="0"/>
                </a:lnTo>
                <a:lnTo>
                  <a:pt x="9944253" y="7433329"/>
                </a:lnTo>
                <a:lnTo>
                  <a:pt x="0" y="7433329"/>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06288" y="7891003"/>
            <a:ext cx="7151794" cy="714170"/>
          </a:xfrm>
          <a:prstGeom prst="rect">
            <a:avLst/>
          </a:prstGeom>
        </p:spPr>
        <p:txBody>
          <a:bodyPr lIns="0" tIns="0" rIns="0" bIns="0" rtlCol="0" anchor="t">
            <a:spAutoFit/>
          </a:bodyPr>
          <a:lstStyle/>
          <a:p>
            <a:pPr algn="l">
              <a:lnSpc>
                <a:spcPts val="6430"/>
              </a:lnSpc>
            </a:pPr>
            <a:r>
              <a:rPr lang="en-US" sz="3000" spc="459" dirty="0">
                <a:solidFill>
                  <a:srgbClr val="000000"/>
                </a:solidFill>
                <a:latin typeface="Tenor Sans"/>
                <a:ea typeface="Tenor Sans"/>
                <a:cs typeface="Tenor Sans"/>
                <a:sym typeface="Tenor Sans"/>
              </a:rPr>
              <a:t>HONG KONG CENTRAL</a:t>
            </a:r>
          </a:p>
        </p:txBody>
      </p:sp>
      <p:sp>
        <p:nvSpPr>
          <p:cNvPr id="4" name="TextBox 4"/>
          <p:cNvSpPr txBox="1"/>
          <p:nvPr/>
        </p:nvSpPr>
        <p:spPr>
          <a:xfrm>
            <a:off x="1028700" y="2509288"/>
            <a:ext cx="6063224" cy="4455387"/>
          </a:xfrm>
          <a:prstGeom prst="rect">
            <a:avLst/>
          </a:prstGeom>
        </p:spPr>
        <p:txBody>
          <a:bodyPr lIns="0" tIns="0" rIns="0" bIns="0" rtlCol="0" anchor="t">
            <a:spAutoFit/>
          </a:bodyPr>
          <a:lstStyle/>
          <a:p>
            <a:pPr algn="ctr">
              <a:lnSpc>
                <a:spcPts val="4386"/>
              </a:lnSpc>
            </a:pPr>
            <a:r>
              <a:rPr lang="en-US" sz="3500" dirty="0">
                <a:solidFill>
                  <a:srgbClr val="000000"/>
                </a:solidFill>
                <a:latin typeface="Marcellus"/>
                <a:ea typeface="Marcellus"/>
                <a:cs typeface="Marcellus"/>
                <a:sym typeface="Marcellus"/>
              </a:rPr>
              <a:t>MY MOMENT WITH HISTORY</a:t>
            </a:r>
          </a:p>
          <a:p>
            <a:pPr algn="ctr">
              <a:lnSpc>
                <a:spcPts val="4386"/>
              </a:lnSpc>
            </a:pPr>
            <a:r>
              <a:rPr lang="en-US" sz="2000" dirty="0">
                <a:solidFill>
                  <a:srgbClr val="000000"/>
                </a:solidFill>
                <a:latin typeface="Marcellus"/>
                <a:ea typeface="Marcellus"/>
                <a:cs typeface="Marcellus"/>
                <a:sym typeface="Marcellus"/>
              </a:rPr>
              <a:t>Photographer</a:t>
            </a:r>
            <a:r>
              <a:rPr lang="en-US" sz="3133" dirty="0">
                <a:solidFill>
                  <a:srgbClr val="000000"/>
                </a:solidFill>
                <a:latin typeface="Marcellus"/>
                <a:ea typeface="Marcellus"/>
                <a:cs typeface="Marcellus"/>
                <a:sym typeface="Marcellus"/>
              </a:rPr>
              <a:t>: </a:t>
            </a:r>
            <a:r>
              <a:rPr lang="en-US" sz="3000" b="1" dirty="0">
                <a:solidFill>
                  <a:srgbClr val="000000"/>
                </a:solidFill>
                <a:latin typeface="Marcellus"/>
                <a:ea typeface="Marcellus"/>
                <a:cs typeface="Marcellus"/>
                <a:sym typeface="Marcellus"/>
              </a:rPr>
              <a:t>Lau Ying Wai</a:t>
            </a:r>
          </a:p>
          <a:p>
            <a:pPr algn="l">
              <a:lnSpc>
                <a:spcPts val="4386"/>
              </a:lnSpc>
            </a:pPr>
            <a:endParaRPr lang="en-US" sz="3133" dirty="0">
              <a:solidFill>
                <a:srgbClr val="000000"/>
              </a:solidFill>
              <a:latin typeface="Marcellus"/>
              <a:ea typeface="Marcellus"/>
              <a:cs typeface="Marcellus"/>
              <a:sym typeface="Marcellus"/>
            </a:endParaRPr>
          </a:p>
          <a:p>
            <a:pPr algn="l">
              <a:lnSpc>
                <a:spcPts val="4386"/>
              </a:lnSpc>
            </a:pPr>
            <a:r>
              <a:rPr lang="en-US" sz="2400" dirty="0">
                <a:solidFill>
                  <a:srgbClr val="000000"/>
                </a:solidFill>
                <a:latin typeface="Marcellus"/>
                <a:ea typeface="Marcellus"/>
                <a:cs typeface="Marcellus"/>
                <a:sym typeface="Marcellus"/>
              </a:rPr>
              <a:t>Central Ferry Piers is a pier with a long history. It adopts Victorian architecture and its architectural style is very characteristic of HK 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30913" y="1965021"/>
            <a:ext cx="11301259" cy="6356958"/>
          </a:xfrm>
          <a:custGeom>
            <a:avLst/>
            <a:gdLst/>
            <a:ahLst/>
            <a:cxnLst/>
            <a:rect l="l" t="t" r="r" b="b"/>
            <a:pathLst>
              <a:path w="11301259" h="6356958">
                <a:moveTo>
                  <a:pt x="0" y="0"/>
                </a:moveTo>
                <a:lnTo>
                  <a:pt x="11301259" y="0"/>
                </a:lnTo>
                <a:lnTo>
                  <a:pt x="11301259" y="6356958"/>
                </a:lnTo>
                <a:lnTo>
                  <a:pt x="0" y="635695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8321979"/>
            <a:ext cx="7151794" cy="714170"/>
          </a:xfrm>
          <a:prstGeom prst="rect">
            <a:avLst/>
          </a:prstGeom>
        </p:spPr>
        <p:txBody>
          <a:bodyPr lIns="0" tIns="0" rIns="0" bIns="0" rtlCol="0" anchor="t">
            <a:spAutoFit/>
          </a:bodyPr>
          <a:lstStyle/>
          <a:p>
            <a:pPr algn="l">
              <a:lnSpc>
                <a:spcPts val="6430"/>
              </a:lnSpc>
            </a:pPr>
            <a:r>
              <a:rPr lang="en-US" sz="3000" spc="459" dirty="0">
                <a:solidFill>
                  <a:srgbClr val="000000"/>
                </a:solidFill>
                <a:latin typeface="Tenor Sans"/>
                <a:ea typeface="Tenor Sans"/>
                <a:cs typeface="Tenor Sans"/>
                <a:sym typeface="Tenor Sans"/>
              </a:rPr>
              <a:t>ZSAMBEK, HUNGARY</a:t>
            </a:r>
          </a:p>
        </p:txBody>
      </p:sp>
      <p:sp>
        <p:nvSpPr>
          <p:cNvPr id="4" name="TextBox 4"/>
          <p:cNvSpPr txBox="1"/>
          <p:nvPr/>
        </p:nvSpPr>
        <p:spPr>
          <a:xfrm>
            <a:off x="1028700" y="2080480"/>
            <a:ext cx="5345539" cy="5952142"/>
          </a:xfrm>
          <a:prstGeom prst="rect">
            <a:avLst/>
          </a:prstGeom>
        </p:spPr>
        <p:txBody>
          <a:bodyPr lIns="0" tIns="0" rIns="0" bIns="0" rtlCol="0" anchor="t">
            <a:spAutoFit/>
          </a:bodyPr>
          <a:lstStyle/>
          <a:p>
            <a:pPr algn="ctr">
              <a:lnSpc>
                <a:spcPts val="3867"/>
              </a:lnSpc>
            </a:pPr>
            <a:r>
              <a:rPr lang="en-US" sz="3500" dirty="0">
                <a:solidFill>
                  <a:srgbClr val="000000"/>
                </a:solidFill>
                <a:latin typeface="Marcellus"/>
                <a:ea typeface="Marcellus"/>
                <a:cs typeface="Marcellus"/>
                <a:sym typeface="Marcellus"/>
              </a:rPr>
              <a:t>SIC TRANSIT GLORIA MUNDI</a:t>
            </a:r>
          </a:p>
          <a:p>
            <a:pPr algn="ctr">
              <a:lnSpc>
                <a:spcPts val="3867"/>
              </a:lnSpc>
            </a:pPr>
            <a:r>
              <a:rPr lang="en-US" dirty="0">
                <a:solidFill>
                  <a:srgbClr val="000000"/>
                </a:solidFill>
                <a:latin typeface="Marcellus"/>
                <a:ea typeface="Marcellus"/>
                <a:cs typeface="Marcellus"/>
                <a:sym typeface="Marcellus"/>
              </a:rPr>
              <a:t>Photographer</a:t>
            </a:r>
            <a:r>
              <a:rPr lang="en-US" sz="2762" dirty="0">
                <a:solidFill>
                  <a:srgbClr val="000000"/>
                </a:solidFill>
                <a:latin typeface="Marcellus"/>
                <a:ea typeface="Marcellus"/>
                <a:cs typeface="Marcellus"/>
                <a:sym typeface="Marcellus"/>
              </a:rPr>
              <a:t>: </a:t>
            </a:r>
            <a:r>
              <a:rPr lang="en-US" sz="2500" b="1" dirty="0">
                <a:solidFill>
                  <a:srgbClr val="000000"/>
                </a:solidFill>
                <a:latin typeface="Marcellus"/>
                <a:ea typeface="Marcellus"/>
                <a:cs typeface="Marcellus"/>
                <a:sym typeface="Marcellus"/>
              </a:rPr>
              <a:t>Zsofia </a:t>
            </a:r>
            <a:r>
              <a:rPr lang="en-US" sz="2500" b="1" dirty="0" err="1">
                <a:solidFill>
                  <a:srgbClr val="000000"/>
                </a:solidFill>
                <a:latin typeface="Marcellus"/>
                <a:ea typeface="Marcellus"/>
                <a:cs typeface="Marcellus"/>
                <a:sym typeface="Marcellus"/>
              </a:rPr>
              <a:t>Daradics-Borsos</a:t>
            </a:r>
            <a:endParaRPr lang="en-US" sz="2500" b="1" dirty="0">
              <a:solidFill>
                <a:srgbClr val="000000"/>
              </a:solidFill>
              <a:latin typeface="Marcellus"/>
              <a:ea typeface="Marcellus"/>
              <a:cs typeface="Marcellus"/>
              <a:sym typeface="Marcellus"/>
            </a:endParaRPr>
          </a:p>
          <a:p>
            <a:pPr algn="l">
              <a:lnSpc>
                <a:spcPts val="3867"/>
              </a:lnSpc>
            </a:pPr>
            <a:endParaRPr lang="en-US" sz="2200" dirty="0">
              <a:solidFill>
                <a:srgbClr val="000000"/>
              </a:solidFill>
              <a:latin typeface="Marcellus"/>
              <a:ea typeface="Marcellus"/>
              <a:cs typeface="Marcellus"/>
              <a:sym typeface="Marcellus"/>
            </a:endParaRPr>
          </a:p>
          <a:p>
            <a:pPr algn="l">
              <a:lnSpc>
                <a:spcPts val="3867"/>
              </a:lnSpc>
            </a:pPr>
            <a:r>
              <a:rPr lang="en-US" sz="2200" dirty="0">
                <a:solidFill>
                  <a:srgbClr val="000000"/>
                </a:solidFill>
                <a:latin typeface="Marcellus"/>
                <a:ea typeface="Marcellus"/>
                <a:cs typeface="Marcellus"/>
                <a:sym typeface="Marcellus"/>
              </a:rPr>
              <a:t>This church was built between 1220-1234 in late Roman and early Gothic style. During the medieval ages, it was quite rich because it had large properties around.  There were numerous monks living there.  In 1763, there was a huge earthquake which destroyed the church.  Nowadays, it is a monument.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10675" y="584039"/>
            <a:ext cx="8147149" cy="8952911"/>
          </a:xfrm>
          <a:custGeom>
            <a:avLst/>
            <a:gdLst/>
            <a:ahLst/>
            <a:cxnLst/>
            <a:rect l="l" t="t" r="r" b="b"/>
            <a:pathLst>
              <a:path w="8147149" h="8952911">
                <a:moveTo>
                  <a:pt x="0" y="0"/>
                </a:moveTo>
                <a:lnTo>
                  <a:pt x="8147149" y="0"/>
                </a:lnTo>
                <a:lnTo>
                  <a:pt x="8147149" y="8952912"/>
                </a:lnTo>
                <a:lnTo>
                  <a:pt x="0" y="8952912"/>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143000" y="7886700"/>
            <a:ext cx="7151794" cy="1445139"/>
          </a:xfrm>
          <a:prstGeom prst="rect">
            <a:avLst/>
          </a:prstGeom>
        </p:spPr>
        <p:txBody>
          <a:bodyPr lIns="0" tIns="0" rIns="0" bIns="0" rtlCol="0" anchor="t">
            <a:spAutoFit/>
          </a:bodyPr>
          <a:lstStyle/>
          <a:p>
            <a:pPr algn="l">
              <a:lnSpc>
                <a:spcPts val="6010"/>
              </a:lnSpc>
            </a:pPr>
            <a:r>
              <a:rPr lang="en-US" sz="3000" spc="429" dirty="0">
                <a:solidFill>
                  <a:srgbClr val="000000"/>
                </a:solidFill>
                <a:latin typeface="Tenor Sans"/>
                <a:ea typeface="Tenor Sans"/>
                <a:cs typeface="Tenor Sans"/>
                <a:sym typeface="Tenor Sans"/>
              </a:rPr>
              <a:t>JAISALMER, RAJASTHAN, INDIA</a:t>
            </a:r>
          </a:p>
        </p:txBody>
      </p:sp>
      <p:sp>
        <p:nvSpPr>
          <p:cNvPr id="4" name="TextBox 4"/>
          <p:cNvSpPr txBox="1"/>
          <p:nvPr/>
        </p:nvSpPr>
        <p:spPr>
          <a:xfrm>
            <a:off x="1295400" y="3314700"/>
            <a:ext cx="7151794" cy="3249929"/>
          </a:xfrm>
          <a:prstGeom prst="rect">
            <a:avLst/>
          </a:prstGeom>
        </p:spPr>
        <p:txBody>
          <a:bodyPr lIns="0" tIns="0" rIns="0" bIns="0" rtlCol="0" anchor="t">
            <a:spAutoFit/>
          </a:bodyPr>
          <a:lstStyle/>
          <a:p>
            <a:pPr algn="ctr">
              <a:lnSpc>
                <a:spcPts val="5173"/>
              </a:lnSpc>
            </a:pPr>
            <a:r>
              <a:rPr lang="en-US" sz="3500" dirty="0">
                <a:solidFill>
                  <a:srgbClr val="000000"/>
                </a:solidFill>
                <a:latin typeface="Marcellus"/>
                <a:ea typeface="Marcellus"/>
                <a:cs typeface="Marcellus"/>
                <a:sym typeface="Marcellus"/>
              </a:rPr>
              <a:t>TRANQUIL GADISAR LAKE</a:t>
            </a:r>
          </a:p>
          <a:p>
            <a:pPr algn="ctr">
              <a:lnSpc>
                <a:spcPts val="5173"/>
              </a:lnSpc>
            </a:pPr>
            <a:r>
              <a:rPr lang="en-US" sz="2000" dirty="0">
                <a:solidFill>
                  <a:srgbClr val="000000"/>
                </a:solidFill>
                <a:latin typeface="Marcellus"/>
                <a:ea typeface="Marcellus"/>
                <a:cs typeface="Marcellus"/>
                <a:sym typeface="Marcellus"/>
              </a:rPr>
              <a:t>Photographer:</a:t>
            </a:r>
            <a:r>
              <a:rPr lang="en-US" sz="3695" dirty="0">
                <a:solidFill>
                  <a:srgbClr val="000000"/>
                </a:solidFill>
                <a:latin typeface="Marcellus"/>
                <a:ea typeface="Marcellus"/>
                <a:cs typeface="Marcellus"/>
                <a:sym typeface="Marcellus"/>
              </a:rPr>
              <a:t> </a:t>
            </a:r>
            <a:r>
              <a:rPr lang="en-US" sz="3000" b="1" dirty="0">
                <a:solidFill>
                  <a:srgbClr val="000000"/>
                </a:solidFill>
                <a:latin typeface="Marcellus"/>
                <a:ea typeface="Marcellus"/>
                <a:cs typeface="Marcellus"/>
                <a:sym typeface="Marcellus"/>
              </a:rPr>
              <a:t>Tank Manav </a:t>
            </a:r>
            <a:r>
              <a:rPr lang="en-US" sz="3000" b="1" dirty="0" err="1">
                <a:solidFill>
                  <a:srgbClr val="000000"/>
                </a:solidFill>
                <a:latin typeface="Marcellus"/>
                <a:ea typeface="Marcellus"/>
                <a:cs typeface="Marcellus"/>
                <a:sym typeface="Marcellus"/>
              </a:rPr>
              <a:t>Nareshbhai</a:t>
            </a:r>
            <a:endParaRPr lang="en-US" sz="3000" b="1" dirty="0">
              <a:solidFill>
                <a:srgbClr val="000000"/>
              </a:solidFill>
              <a:latin typeface="Marcellus"/>
              <a:ea typeface="Marcellus"/>
              <a:cs typeface="Marcellus"/>
              <a:sym typeface="Marcellus"/>
            </a:endParaRPr>
          </a:p>
          <a:p>
            <a:pPr algn="l">
              <a:lnSpc>
                <a:spcPts val="5173"/>
              </a:lnSpc>
            </a:pPr>
            <a:endParaRPr lang="en-US" sz="2200" dirty="0">
              <a:solidFill>
                <a:srgbClr val="000000"/>
              </a:solidFill>
              <a:latin typeface="Marcellus"/>
              <a:ea typeface="Marcellus"/>
              <a:cs typeface="Marcellus"/>
              <a:sym typeface="Marcellus"/>
            </a:endParaRPr>
          </a:p>
          <a:p>
            <a:pPr algn="l">
              <a:lnSpc>
                <a:spcPts val="5173"/>
              </a:lnSpc>
            </a:pPr>
            <a:r>
              <a:rPr lang="en-US" sz="2400" dirty="0">
                <a:solidFill>
                  <a:srgbClr val="000000"/>
                </a:solidFill>
                <a:latin typeface="Marcellus"/>
                <a:ea typeface="Marcellus"/>
                <a:cs typeface="Marcellus"/>
                <a:sym typeface="Marcellus"/>
              </a:rPr>
              <a:t>Embracing the </a:t>
            </a:r>
            <a:r>
              <a:rPr lang="en-US" sz="2400" dirty="0" err="1">
                <a:solidFill>
                  <a:srgbClr val="000000"/>
                </a:solidFill>
                <a:latin typeface="Marcellus"/>
                <a:ea typeface="Marcellus"/>
                <a:cs typeface="Marcellus"/>
                <a:sym typeface="Marcellus"/>
              </a:rPr>
              <a:t>Gadisar</a:t>
            </a:r>
            <a:r>
              <a:rPr lang="en-US" sz="2400" dirty="0">
                <a:solidFill>
                  <a:srgbClr val="000000"/>
                </a:solidFill>
                <a:latin typeface="Marcellus"/>
                <a:ea typeface="Marcellus"/>
                <a:cs typeface="Marcellus"/>
                <a:sym typeface="Marcellus"/>
              </a:rPr>
              <a:t> Lake: A symphony of serenity and wonder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11139" y="781478"/>
            <a:ext cx="6089543" cy="8622361"/>
          </a:xfrm>
          <a:custGeom>
            <a:avLst/>
            <a:gdLst/>
            <a:ahLst/>
            <a:cxnLst/>
            <a:rect l="l" t="t" r="r" b="b"/>
            <a:pathLst>
              <a:path w="6089543" h="8622361">
                <a:moveTo>
                  <a:pt x="0" y="0"/>
                </a:moveTo>
                <a:lnTo>
                  <a:pt x="6089543" y="0"/>
                </a:lnTo>
                <a:lnTo>
                  <a:pt x="6089543" y="8622361"/>
                </a:lnTo>
                <a:lnTo>
                  <a:pt x="0" y="862236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8615640"/>
            <a:ext cx="7640427" cy="714170"/>
          </a:xfrm>
          <a:prstGeom prst="rect">
            <a:avLst/>
          </a:prstGeom>
        </p:spPr>
        <p:txBody>
          <a:bodyPr lIns="0" tIns="0" rIns="0" bIns="0" rtlCol="0" anchor="t">
            <a:spAutoFit/>
          </a:bodyPr>
          <a:lstStyle/>
          <a:p>
            <a:pPr algn="l">
              <a:lnSpc>
                <a:spcPts val="6430"/>
              </a:lnSpc>
            </a:pPr>
            <a:r>
              <a:rPr lang="en-US" sz="3000" spc="459" dirty="0">
                <a:solidFill>
                  <a:srgbClr val="000000"/>
                </a:solidFill>
                <a:latin typeface="Tenor Sans"/>
                <a:ea typeface="Tenor Sans"/>
                <a:cs typeface="Tenor Sans"/>
                <a:sym typeface="Tenor Sans"/>
              </a:rPr>
              <a:t>PORTLAND, JAMAICA</a:t>
            </a:r>
          </a:p>
        </p:txBody>
      </p:sp>
      <p:sp>
        <p:nvSpPr>
          <p:cNvPr id="4" name="TextBox 4"/>
          <p:cNvSpPr txBox="1"/>
          <p:nvPr/>
        </p:nvSpPr>
        <p:spPr>
          <a:xfrm>
            <a:off x="1300433" y="2298700"/>
            <a:ext cx="7997873" cy="5333832"/>
          </a:xfrm>
          <a:prstGeom prst="rect">
            <a:avLst/>
          </a:prstGeom>
        </p:spPr>
        <p:txBody>
          <a:bodyPr lIns="0" tIns="0" rIns="0" bIns="0" rtlCol="0" anchor="t">
            <a:spAutoFit/>
          </a:bodyPr>
          <a:lstStyle/>
          <a:p>
            <a:pPr algn="ctr">
              <a:lnSpc>
                <a:spcPts val="5394"/>
              </a:lnSpc>
            </a:pPr>
            <a:r>
              <a:rPr lang="en-US" sz="3500" dirty="0">
                <a:solidFill>
                  <a:srgbClr val="000000"/>
                </a:solidFill>
                <a:latin typeface="Marcellus"/>
                <a:ea typeface="Marcellus"/>
                <a:cs typeface="Marcellus"/>
                <a:sym typeface="Marcellus"/>
              </a:rPr>
              <a:t>A TRANQUIL DRIFT ALONG RIO GRANDE</a:t>
            </a:r>
          </a:p>
          <a:p>
            <a:pPr algn="ctr">
              <a:lnSpc>
                <a:spcPts val="5674"/>
              </a:lnSpc>
            </a:pPr>
            <a:r>
              <a:rPr lang="en-US" sz="2000" dirty="0">
                <a:solidFill>
                  <a:srgbClr val="000000"/>
                </a:solidFill>
                <a:latin typeface="Marcellus"/>
                <a:ea typeface="Marcellus"/>
                <a:cs typeface="Marcellus"/>
                <a:sym typeface="Marcellus"/>
              </a:rPr>
              <a:t>Photographer:</a:t>
            </a:r>
            <a:r>
              <a:rPr lang="en-US" sz="3853" dirty="0">
                <a:solidFill>
                  <a:srgbClr val="000000"/>
                </a:solidFill>
                <a:latin typeface="Marcellus"/>
                <a:ea typeface="Marcellus"/>
                <a:cs typeface="Marcellus"/>
                <a:sym typeface="Marcellus"/>
              </a:rPr>
              <a:t> </a:t>
            </a:r>
            <a:r>
              <a:rPr lang="en-US" sz="3000" b="1" dirty="0">
                <a:solidFill>
                  <a:srgbClr val="000000"/>
                </a:solidFill>
                <a:latin typeface="Marcellus"/>
                <a:ea typeface="Marcellus"/>
                <a:cs typeface="Marcellus"/>
                <a:sym typeface="Marcellus"/>
              </a:rPr>
              <a:t>Jordan </a:t>
            </a:r>
            <a:r>
              <a:rPr lang="en-US" sz="3000" b="1" dirty="0" err="1">
                <a:solidFill>
                  <a:srgbClr val="000000"/>
                </a:solidFill>
                <a:latin typeface="Marcellus"/>
                <a:ea typeface="Marcellus"/>
                <a:cs typeface="Marcellus"/>
                <a:sym typeface="Marcellus"/>
              </a:rPr>
              <a:t>Willory</a:t>
            </a:r>
            <a:endParaRPr lang="en-US" sz="3000" b="1" dirty="0">
              <a:solidFill>
                <a:srgbClr val="000000"/>
              </a:solidFill>
              <a:latin typeface="Marcellus"/>
              <a:ea typeface="Marcellus"/>
              <a:cs typeface="Marcellus"/>
              <a:sym typeface="Marcellus"/>
            </a:endParaRPr>
          </a:p>
          <a:p>
            <a:pPr algn="l">
              <a:lnSpc>
                <a:spcPts val="5674"/>
              </a:lnSpc>
            </a:pPr>
            <a:endParaRPr lang="en-US" sz="2200" dirty="0">
              <a:solidFill>
                <a:srgbClr val="000000"/>
              </a:solidFill>
              <a:latin typeface="Marcellus"/>
              <a:ea typeface="Marcellus"/>
              <a:cs typeface="Marcellus"/>
              <a:sym typeface="Marcellus"/>
            </a:endParaRPr>
          </a:p>
          <a:p>
            <a:pPr algn="l">
              <a:lnSpc>
                <a:spcPts val="4974"/>
              </a:lnSpc>
            </a:pPr>
            <a:r>
              <a:rPr lang="en-US" sz="2400" dirty="0">
                <a:solidFill>
                  <a:srgbClr val="000000"/>
                </a:solidFill>
                <a:latin typeface="Marcellus"/>
                <a:ea typeface="Marcellus"/>
                <a:cs typeface="Marcellus"/>
                <a:sym typeface="Marcellus"/>
              </a:rPr>
              <a:t>Jamaica, the land of wood and water.  This photo encapsulates our heritage, displaying the tranquility of navigating the Rio Grande on a bamboo raft, symbolizing our connection to nature and tradition.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14689" y="895170"/>
            <a:ext cx="6499025" cy="8665367"/>
          </a:xfrm>
          <a:custGeom>
            <a:avLst/>
            <a:gdLst/>
            <a:ahLst/>
            <a:cxnLst/>
            <a:rect l="l" t="t" r="r" b="b"/>
            <a:pathLst>
              <a:path w="6499025" h="8665367">
                <a:moveTo>
                  <a:pt x="0" y="0"/>
                </a:moveTo>
                <a:lnTo>
                  <a:pt x="6499025" y="0"/>
                </a:lnTo>
                <a:lnTo>
                  <a:pt x="6499025" y="8665367"/>
                </a:lnTo>
                <a:lnTo>
                  <a:pt x="0" y="8665367"/>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8263504"/>
            <a:ext cx="7151794" cy="714170"/>
          </a:xfrm>
          <a:prstGeom prst="rect">
            <a:avLst/>
          </a:prstGeom>
        </p:spPr>
        <p:txBody>
          <a:bodyPr lIns="0" tIns="0" rIns="0" bIns="0" rtlCol="0" anchor="t">
            <a:spAutoFit/>
          </a:bodyPr>
          <a:lstStyle/>
          <a:p>
            <a:pPr algn="l">
              <a:lnSpc>
                <a:spcPts val="6430"/>
              </a:lnSpc>
            </a:pPr>
            <a:r>
              <a:rPr lang="en-US" sz="3000" spc="459" dirty="0">
                <a:solidFill>
                  <a:srgbClr val="000000"/>
                </a:solidFill>
                <a:latin typeface="Tenor Sans"/>
                <a:ea typeface="Tenor Sans"/>
                <a:cs typeface="Tenor Sans"/>
                <a:sym typeface="Tenor Sans"/>
              </a:rPr>
              <a:t>SURKHET, NEPAL</a:t>
            </a:r>
          </a:p>
        </p:txBody>
      </p:sp>
      <p:sp>
        <p:nvSpPr>
          <p:cNvPr id="4" name="TextBox 4"/>
          <p:cNvSpPr txBox="1"/>
          <p:nvPr/>
        </p:nvSpPr>
        <p:spPr>
          <a:xfrm>
            <a:off x="1028700" y="2299330"/>
            <a:ext cx="8411716" cy="4580421"/>
          </a:xfrm>
          <a:prstGeom prst="rect">
            <a:avLst/>
          </a:prstGeom>
        </p:spPr>
        <p:txBody>
          <a:bodyPr lIns="0" tIns="0" rIns="0" bIns="0" rtlCol="0" anchor="t">
            <a:spAutoFit/>
          </a:bodyPr>
          <a:lstStyle/>
          <a:p>
            <a:pPr algn="ctr">
              <a:lnSpc>
                <a:spcPts val="6085"/>
              </a:lnSpc>
            </a:pPr>
            <a:r>
              <a:rPr lang="en-US" sz="4346" dirty="0">
                <a:solidFill>
                  <a:srgbClr val="000000"/>
                </a:solidFill>
                <a:latin typeface="Marcellus"/>
                <a:ea typeface="Marcellus"/>
                <a:cs typeface="Marcellus"/>
                <a:sym typeface="Marcellus"/>
              </a:rPr>
              <a:t>NO TITLE</a:t>
            </a:r>
          </a:p>
          <a:p>
            <a:pPr algn="ctr">
              <a:lnSpc>
                <a:spcPts val="6085"/>
              </a:lnSpc>
            </a:pPr>
            <a:r>
              <a:rPr lang="en-US" sz="2000" dirty="0">
                <a:solidFill>
                  <a:srgbClr val="000000"/>
                </a:solidFill>
                <a:latin typeface="Marcellus"/>
                <a:ea typeface="Marcellus"/>
                <a:cs typeface="Marcellus"/>
                <a:sym typeface="Marcellus"/>
              </a:rPr>
              <a:t>Photographer:</a:t>
            </a:r>
            <a:r>
              <a:rPr lang="en-US" sz="4346" dirty="0">
                <a:solidFill>
                  <a:srgbClr val="000000"/>
                </a:solidFill>
                <a:latin typeface="Marcellus"/>
                <a:ea typeface="Marcellus"/>
                <a:cs typeface="Marcellus"/>
                <a:sym typeface="Marcellus"/>
              </a:rPr>
              <a:t> </a:t>
            </a:r>
            <a:r>
              <a:rPr lang="en-US" sz="3000" b="1" dirty="0">
                <a:solidFill>
                  <a:srgbClr val="000000"/>
                </a:solidFill>
                <a:latin typeface="Marcellus"/>
                <a:ea typeface="Marcellus"/>
                <a:cs typeface="Marcellus"/>
                <a:sym typeface="Marcellus"/>
              </a:rPr>
              <a:t>Rohan Khatri</a:t>
            </a:r>
          </a:p>
          <a:p>
            <a:pPr algn="l">
              <a:lnSpc>
                <a:spcPts val="6085"/>
              </a:lnSpc>
            </a:pPr>
            <a:endParaRPr lang="en-US" sz="2400" dirty="0">
              <a:solidFill>
                <a:srgbClr val="000000"/>
              </a:solidFill>
              <a:latin typeface="Marcellus"/>
              <a:ea typeface="Marcellus"/>
              <a:cs typeface="Marcellus"/>
              <a:sym typeface="Marcellus"/>
            </a:endParaRPr>
          </a:p>
          <a:p>
            <a:pPr algn="l">
              <a:lnSpc>
                <a:spcPts val="6085"/>
              </a:lnSpc>
            </a:pPr>
            <a:r>
              <a:rPr lang="en-US" sz="2400" dirty="0">
                <a:solidFill>
                  <a:srgbClr val="000000"/>
                </a:solidFill>
                <a:latin typeface="Marcellus"/>
                <a:ea typeface="Marcellus"/>
                <a:cs typeface="Marcellus"/>
                <a:sym typeface="Marcellus"/>
              </a:rPr>
              <a:t>A serene temple standing as a testament to spiritual heritage, surrounded by lush greenery and mountains, inviting peace and reverence.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542</Words>
  <Application>Microsoft Macintosh PowerPoint</Application>
  <PresentationFormat>Custom</PresentationFormat>
  <Paragraphs>61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Tenor Sans</vt:lpstr>
      <vt:lpstr>Arial</vt:lpstr>
      <vt:lpstr>Marcellus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Photographer 2024 Judging</dc:title>
  <cp:lastModifiedBy>Essie Gardner</cp:lastModifiedBy>
  <cp:revision>6</cp:revision>
  <dcterms:created xsi:type="dcterms:W3CDTF">2006-08-16T00:00:00Z</dcterms:created>
  <dcterms:modified xsi:type="dcterms:W3CDTF">2024-12-06T05:53:00Z</dcterms:modified>
  <dc:identifier>DAGXMDnSYZU</dc:identifier>
</cp:coreProperties>
</file>